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51" r:id="rId18"/>
    <p:sldId id="352" r:id="rId19"/>
    <p:sldId id="353" r:id="rId20"/>
    <p:sldId id="358" r:id="rId21"/>
    <p:sldId id="357" r:id="rId22"/>
    <p:sldId id="355" r:id="rId23"/>
    <p:sldId id="288" r:id="rId24"/>
    <p:sldId id="289" r:id="rId25"/>
    <p:sldId id="362" r:id="rId26"/>
    <p:sldId id="365" r:id="rId27"/>
    <p:sldId id="286" r:id="rId28"/>
    <p:sldId id="296" r:id="rId29"/>
    <p:sldId id="366" r:id="rId30"/>
    <p:sldId id="364" r:id="rId31"/>
    <p:sldId id="3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AE67C-AFFC-435C-AD9F-9AF171CD98BD}" v="17" dt="2021-05-31T15:16:0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637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figure, takeaway -&gt; 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1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4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2 bullets on the right, then explain figure, then last two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can produce SRC scale factors using this expression here (explain). Gives good agreement with experiment and LCA calculations from this reference (point).</a:t>
            </a:r>
          </a:p>
          <a:p>
            <a:r>
              <a:rPr lang="en-US" dirty="0"/>
              <a:t>a2 is given by the ratio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inclusive cross section ratios which plateau at </a:t>
            </a:r>
            <a:r>
              <a:rPr lang="en-US"/>
              <a:t>high Bjorken 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ED04-388D-410A-A665-E14242DC85E6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85E3-FDD3-4A3F-8763-C265F3DB4E3D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66D8-8E7A-4E22-BBC1-BC659DD3C778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216D-7D59-4A7F-B917-368A6AA771D1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DA1B-F999-4E69-99FA-1CE3772F5BA5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999D-E676-4E45-9175-E80BE730AFA4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BCF4-86ED-40A1-86A7-32B5D50E9F93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FAEC-7120-4131-91B0-7600C665D34A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7B85E-64B9-43BE-AE29-B422BBA0E858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1B8C-FD49-4646-9FB0-3CB2922F548E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5260-0D0F-4914-839B-D20472212676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B546-0499-42FA-9D44-8F6B08AE3C90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12BE-3472-47F2-BF26-18685A7C56F6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7C95-A9A9-4012-BBE3-9041C38DF315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49E6-156D-4BA7-9DD6-6FA82AD0779F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AF4C6-962C-4BD3-B281-8FC47A57A83D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960B-D9C1-4F1C-8EA6-D052E7F487B2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6406-26D4-468E-93D2-CE85D1EDF798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2F2F-3F11-4A6C-A0F0-FD7A21F242EC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FE044-556D-4073-8297-E5E2436291C0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6207-BCE1-44EF-A79B-771210D6A754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1E1C-AC9E-42BA-B7CA-59A587E3E00F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3CF8C20-61BB-4A3E-B590-FA17A677BF79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NUCLEI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B6F2F9-C607-4720-87F9-6AD1246ADE76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NUCLEI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84548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2281886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NUCLEI Annual Meeting</a:t>
            </a:r>
          </a:p>
          <a:p>
            <a:pPr>
              <a:lnSpc>
                <a:spcPct val="11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June 2, 2021</a:t>
            </a:r>
            <a:endParaRPr lang="en-US" altLang="en-US" sz="22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F459289-34A5-4B2D-B3B9-8171E8E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83" y="1554480"/>
            <a:ext cx="5592241" cy="530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21" y="1690688"/>
                <a:ext cx="634163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Universality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High-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tail collapses to universal function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fixed by 2-body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Results are insensitive to type of density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21" y="1690688"/>
                <a:ext cx="6341636" cy="4351338"/>
              </a:xfrm>
              <a:blipFill>
                <a:blip r:embed="rId4"/>
                <a:stretch>
                  <a:fillRect l="-1800" t="-1163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A8BEE-76AC-4568-B8F5-833F57751303}"/>
                  </a:ext>
                </a:extLst>
              </p:cNvPr>
              <p:cNvSpPr txBox="1"/>
              <p:nvPr/>
            </p:nvSpPr>
            <p:spPr>
              <a:xfrm>
                <a:off x="7523389" y="723483"/>
                <a:ext cx="47004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A8BEE-76AC-4568-B8F5-833F5775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89" y="723483"/>
                <a:ext cx="4700491" cy="830997"/>
              </a:xfrm>
              <a:prstGeom prst="rect">
                <a:avLst/>
              </a:prstGeom>
              <a:blipFill>
                <a:blip r:embed="rId5"/>
                <a:stretch>
                  <a:fillRect l="-809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61EE2A-2240-0F4E-9D38-4D911DE0EA51}"/>
              </a:ext>
            </a:extLst>
          </p:cNvPr>
          <p:cNvSpPr txBox="1"/>
          <p:nvPr/>
        </p:nvSpPr>
        <p:spPr>
          <a:xfrm>
            <a:off x="-532982" y="6552198"/>
            <a:ext cx="554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</p:txBody>
      </p:sp>
    </p:spTree>
    <p:extLst>
      <p:ext uri="{BB962C8B-B14F-4D97-AF65-F5344CB8AC3E}">
        <p14:creationId xmlns:p14="http://schemas.microsoft.com/office/powerpoint/2010/main" val="244349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708861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works well with simple approximations and is systematically improvable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6285390"/>
                <a:ext cx="4438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85390"/>
                <a:ext cx="4438835" cy="523220"/>
              </a:xfrm>
              <a:prstGeom prst="rect">
                <a:avLst/>
              </a:prstGeom>
              <a:blipFill>
                <a:blip r:embed="rId4"/>
                <a:stretch>
                  <a:fillRect l="-571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245646" y="105225"/>
            <a:ext cx="4946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7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histogram&#10;&#10;Description automatically generated">
            <a:extLst>
              <a:ext uri="{FF2B5EF4-FFF2-40B4-BE49-F238E27FC236}">
                <a16:creationId xmlns:a16="http://schemas.microsoft.com/office/drawing/2014/main" id="{182C5F03-55AD-4635-B0AB-F3DAC9256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530"/>
            <a:ext cx="4488677" cy="4389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B41857-73B8-49E8-AFDC-50C24BE32AC5}"/>
              </a:ext>
            </a:extLst>
          </p:cNvPr>
          <p:cNvSpPr txBox="1"/>
          <p:nvPr/>
        </p:nvSpPr>
        <p:spPr>
          <a:xfrm>
            <a:off x="4659112" y="566241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47CD18-140B-4FB3-A64A-6497F0B7EDD8}"/>
              </a:ext>
            </a:extLst>
          </p:cNvPr>
          <p:cNvCxnSpPr>
            <a:cxnSpLocks/>
          </p:cNvCxnSpPr>
          <p:nvPr/>
        </p:nvCxnSpPr>
        <p:spPr>
          <a:xfrm flipH="1" flipV="1">
            <a:off x="4189933" y="5077430"/>
            <a:ext cx="564675" cy="530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63AEBB-EB90-4D5D-B759-BEC015C34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0115" y="2302299"/>
                <a:ext cx="3009532" cy="3786943"/>
              </a:xfrm>
            </p:spPr>
            <p:txBody>
              <a:bodyPr>
                <a:normAutofit fontScale="92500" lnSpcReduction="20000"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At 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low RG resolution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, SRCs are suppressed in the wave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Consider the ratio of 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-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to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0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evolved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This physics is established in the 2-body system!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Can apply to any nucleus!</a:t>
                </a:r>
                <a:endParaRPr lang="en-US" sz="22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63AEBB-EB90-4D5D-B759-BEC015C3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0115" y="2302299"/>
                <a:ext cx="3009532" cy="3786943"/>
              </a:xfrm>
              <a:blipFill>
                <a:blip r:embed="rId5"/>
                <a:stretch>
                  <a:fillRect l="-1822" t="-2415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9578B-5CEC-4282-8D3D-7B2B5D2C2E20}"/>
                  </a:ext>
                </a:extLst>
              </p:cNvPr>
              <p:cNvSpPr txBox="1"/>
              <p:nvPr/>
            </p:nvSpPr>
            <p:spPr>
              <a:xfrm>
                <a:off x="889786" y="6282650"/>
                <a:ext cx="3581400" cy="57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3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9578B-5CEC-4282-8D3D-7B2B5D2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86" y="6282650"/>
                <a:ext cx="3581400" cy="575350"/>
              </a:xfrm>
              <a:prstGeom prst="rect">
                <a:avLst/>
              </a:prstGeom>
              <a:blipFill>
                <a:blip r:embed="rId6"/>
                <a:stretch>
                  <a:fillRect l="-709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72D440B-8140-0344-84AE-1B5F7859EC6A}"/>
              </a:ext>
            </a:extLst>
          </p:cNvPr>
          <p:cNvSpPr/>
          <p:nvPr/>
        </p:nvSpPr>
        <p:spPr>
          <a:xfrm>
            <a:off x="2334333" y="1991233"/>
            <a:ext cx="498764" cy="2278804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76581-7B67-4F1A-87BD-9F256256E0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522862" y="3271036"/>
            <a:ext cx="682553" cy="912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9A9F44-02BB-4043-9135-6DF81ABEF644}"/>
              </a:ext>
            </a:extLst>
          </p:cNvPr>
          <p:cNvSpPr txBox="1"/>
          <p:nvPr/>
        </p:nvSpPr>
        <p:spPr>
          <a:xfrm>
            <a:off x="3205415" y="39984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</p:spTree>
    <p:extLst>
      <p:ext uri="{BB962C8B-B14F-4D97-AF65-F5344CB8AC3E}">
        <p14:creationId xmlns:p14="http://schemas.microsoft.com/office/powerpoint/2010/main" val="44632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NUCLEI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378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Reproduces the characteristics of cross section ratios using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operator with simple approximations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D4C7292-FB7A-4469-9692-B603F7966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15"/>
            <a:ext cx="450194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scale factors</a:t>
                </a:r>
              </a:p>
              <a:p>
                <a:pPr>
                  <a:lnSpc>
                    <a:spcPct val="100000"/>
                  </a:lnSpc>
                </a:pPr>
                <a:endParaRPr lang="en-US" sz="1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 with 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values from experiment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 and LCA calculations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4"/>
                <a:stretch>
                  <a:fillRect l="-124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/>
              <p:nvPr/>
            </p:nvSpPr>
            <p:spPr>
              <a:xfrm>
                <a:off x="119511" y="5936645"/>
                <a:ext cx="464302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1" y="5936645"/>
                <a:ext cx="4643021" cy="784830"/>
              </a:xfrm>
              <a:prstGeom prst="rect">
                <a:avLst/>
              </a:prstGeom>
              <a:blipFill>
                <a:blip r:embed="rId5"/>
                <a:stretch>
                  <a:fillRect l="-546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7524160" y="5862184"/>
            <a:ext cx="4597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Simple approximations work and are systematically improvable at low RG resolution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Matching resolution scale between structure and reactions is crucial!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Ongoing work: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Extend to cross sections and test scale/scheme dependence of extracted properties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Further investigate how final state interactions and physical interpretations depend on the RG scale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Apply to more complicated knock-out reactions (SRG with optical potentials)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 uncertainty quantification in low RG resolution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A95F6A-D3F5-8D4D-8559-AF7D04E3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37" y="1600200"/>
            <a:ext cx="3510886" cy="3200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7AA0C-752F-C645-AC43-6F47E6EA4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36" y="1600200"/>
            <a:ext cx="3506327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F9502EEA-2167-A44F-9D28-F6C6D5062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29" y="2041223"/>
            <a:ext cx="4285515" cy="3657600"/>
          </a:xfrm>
          <a:prstGeom prst="rect">
            <a:avLst/>
          </a:prstGeom>
        </p:spPr>
      </p:pic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D240ADA9-F0A2-7C40-9C92-35B9A4E4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5" y="2003290"/>
            <a:ext cx="4285515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A0B8D-9429-2D46-BA4B-5A310CBF4C7F}"/>
              </a:ext>
            </a:extLst>
          </p:cNvPr>
          <p:cNvSpPr txBox="1"/>
          <p:nvPr/>
        </p:nvSpPr>
        <p:spPr>
          <a:xfrm>
            <a:off x="2871994" y="170982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C194ED-3161-B946-AAF5-A28B91926A7B}"/>
              </a:ext>
            </a:extLst>
          </p:cNvPr>
          <p:cNvSpPr txBox="1"/>
          <p:nvPr/>
        </p:nvSpPr>
        <p:spPr>
          <a:xfrm>
            <a:off x="7694370" y="17098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Gezerlis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N2LO</a:t>
            </a:r>
          </a:p>
        </p:txBody>
      </p:sp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N2LO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N2LO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2355</Words>
  <Application>Microsoft Macintosh PowerPoint</Application>
  <PresentationFormat>Widescreen</PresentationFormat>
  <Paragraphs>328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LDA results</vt:lpstr>
      <vt:lpstr>LDA results</vt:lpstr>
      <vt:lpstr>LDA results</vt:lpstr>
      <vt:lpstr>LDA results</vt:lpstr>
      <vt:lpstr>LDA results</vt:lpstr>
      <vt:lpstr>LDA results</vt:lpstr>
      <vt:lpstr>LDA results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122</cp:revision>
  <dcterms:created xsi:type="dcterms:W3CDTF">2021-04-13T22:10:52Z</dcterms:created>
  <dcterms:modified xsi:type="dcterms:W3CDTF">2021-10-05T13:12:52Z</dcterms:modified>
</cp:coreProperties>
</file>